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71" r:id="rId6"/>
    <p:sldId id="286" r:id="rId7"/>
    <p:sldId id="277" r:id="rId8"/>
    <p:sldId id="280" r:id="rId9"/>
    <p:sldId id="278" r:id="rId10"/>
    <p:sldId id="263" r:id="rId11"/>
    <p:sldId id="272" r:id="rId12"/>
    <p:sldId id="283" r:id="rId13"/>
    <p:sldId id="285" r:id="rId14"/>
    <p:sldId id="282" r:id="rId15"/>
    <p:sldId id="289" r:id="rId16"/>
    <p:sldId id="287" r:id="rId17"/>
    <p:sldId id="290" r:id="rId18"/>
    <p:sldId id="292" r:id="rId19"/>
    <p:sldId id="293" r:id="rId20"/>
    <p:sldId id="294" r:id="rId21"/>
    <p:sldId id="295" r:id="rId22"/>
    <p:sldId id="296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 Сыроежкин" initials="ИС" lastIdx="4" clrIdx="0">
    <p:extLst>
      <p:ext uri="{19B8F6BF-5375-455C-9EA6-DF929625EA0E}">
        <p15:presenceInfo xmlns:p15="http://schemas.microsoft.com/office/powerpoint/2012/main" userId="9c774644be5a01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780" autoAdjust="0"/>
  </p:normalViewPr>
  <p:slideViewPr>
    <p:cSldViewPr snapToGrid="0">
      <p:cViewPr varScale="1">
        <p:scale>
          <a:sx n="109" d="100"/>
          <a:sy n="109" d="100"/>
        </p:scale>
        <p:origin x="66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2T21:36:10.571" idx="2">
    <p:pos x="316" y="1946"/>
    <p:text>TARSE - 
Его целью был анализ влияния экологического стресса, особенностей жизненного цикла и повреждений ДНК в космосе (на борту космического корабля) на eutardigrade Paramacrobiotus richtersi (Murray, 1911). В этом проекте активные и ангидробиотические тихоходки подвергались воздействию радиации в условиях микрогравитации.</p:text>
    <p:extLst>
      <p:ext uri="{C676402C-5697-4E1C-873F-D02D1690AC5C}">
        <p15:threadingInfo xmlns:p15="http://schemas.microsoft.com/office/powerpoint/2012/main" timeZoneBias="-600"/>
      </p:ext>
    </p:extLst>
  </p:cm>
  <p:cm authorId="1" dt="2021-01-22T21:36:30.464" idx="3">
    <p:pos x="308" y="2254"/>
    <p:text>TARDIS - 
В эксперименте шведских учёных тихоходок видов Richtersius coronifer и Milnesium tardigradum разделили на три группы. Одна из них по прибытии на орбиту оказалась в условиях вакуума и была подвергнута воздействию космической радиации. Другая группа, кроме этого, также подверглась облучению ультрафиолетом A и B (280—400 нм). Третья группа животных испытала воздействие полного спектра ультрафиолета (116—400 нм). Все тихоходки находились в состоянии анабиоза. После 10 дней, проведённых в открытом космосе, практически все организмы были иссушены, но на борту космического аппарата тихоходки вернулись к нормальному состоянию. Большинство животных, подвергшихся облучению ультрафиолетом с длиной волны 280—400 нм, выжили и оказались способны к воспроизводству. Однако жёсткое ультрафиолетовое облучение оказало критическое воздействие, лишь 12 % животных третьей группы выжили, все они принадлежали к виду Milnesium tardigradum. Тем не менее, выжившие смогли дать нормальное потомство, хотя их плодовитость оказалась ниже, чем у контрольной группы, находившейся на Земле. Все животные из третьей группы погибли через несколько дней после возвращения на Землю.</p:text>
    <p:extLst>
      <p:ext uri="{C676402C-5697-4E1C-873F-D02D1690AC5C}">
        <p15:threadingInfo xmlns:p15="http://schemas.microsoft.com/office/powerpoint/2012/main" timeZoneBias="-600"/>
      </p:ext>
    </p:extLst>
  </p:cm>
  <p:cm authorId="1" dt="2021-01-22T21:36:42.470" idx="4">
    <p:pos x="334" y="2557"/>
    <p:text>RoTarRad - 
ученые исследовали влияние на начальную выживаемость, долгосрочную выживаемость и плодовитость отдельных видов лимно-земных тардиград в экстремальных стрессовых условиях (в основном космическое излучение)</p:text>
    <p:extLst>
      <p:ext uri="{C676402C-5697-4E1C-873F-D02D1690AC5C}">
        <p15:threadingInfo xmlns:p15="http://schemas.microsoft.com/office/powerpoint/2012/main" timeZoneBias="-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43A91-5F89-4F71-BA3D-96636DCFE947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11243-1E45-4C3F-8684-9158F7954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1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11243-1E45-4C3F-8684-9158F79540C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582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11243-1E45-4C3F-8684-9158F79540C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18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11243-1E45-4C3F-8684-9158F79540C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89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11243-1E45-4C3F-8684-9158F79540C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13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F4EC-606B-4AEE-BBF5-C2E0BDD1BD9C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04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24499-2027-4CFC-9B73-2B464824B479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37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87F71-88A7-421D-817D-B5878FDAEB66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71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9C076-9128-4D27-A77B-10A4BAC8D4F4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68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9015-75B0-429C-A390-5EE4386908B8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17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E598-103B-4B8B-A09D-30D73AF31767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53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D09E-7365-462D-ABB8-639BD20110A8}" type="datetime1">
              <a:rPr lang="ru-RU" smtClean="0"/>
              <a:t>17.06.2021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3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016A6-FDAF-4EEF-9095-2CCAB82D049D}" type="datetime1">
              <a:rPr lang="ru-RU" smtClean="0"/>
              <a:t>17.06.2021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0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FA2A-365E-4D96-9D9F-7D2FF46051EE}" type="datetime1">
              <a:rPr lang="ru-RU" smtClean="0"/>
              <a:t>17.06.2021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5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B069C-3BF5-46D7-A136-A140D3A74B14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08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357-33C0-4352-A1E6-251687617B9A}" type="datetime1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68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93B50-96F7-4F17-A89A-73FED1322430}" type="datetime1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62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43265" y="197670"/>
            <a:ext cx="6573711" cy="716545"/>
          </a:xfrm>
        </p:spPr>
        <p:txBody>
          <a:bodyPr>
            <a:noAutofit/>
          </a:bodyPr>
          <a:lstStyle/>
          <a:p>
            <a:r>
              <a:rPr lang="ru-RU" sz="4800" dirty="0" smtClean="0"/>
              <a:t>Доклад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46855" y="889218"/>
            <a:ext cx="7766530" cy="436652"/>
          </a:xfrm>
        </p:spPr>
        <p:txBody>
          <a:bodyPr/>
          <a:lstStyle/>
          <a:p>
            <a:r>
              <a:rPr lang="ru-RU" dirty="0" smtClean="0"/>
              <a:t>По теме выпускной квалификационной работы магистра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108" y="2295605"/>
            <a:ext cx="4147347" cy="2764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0" y="4325816"/>
            <a:ext cx="5213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Самодуров Эльдар Германович</a:t>
            </a:r>
          </a:p>
          <a:p>
            <a:pPr algn="r"/>
            <a:r>
              <a:rPr lang="ru-RU" dirty="0" smtClean="0"/>
              <a:t>Школа Цифровой Экономики</a:t>
            </a:r>
            <a:endParaRPr lang="ru-RU" dirty="0" smtClean="0"/>
          </a:p>
          <a:p>
            <a:pPr algn="r"/>
            <a:r>
              <a:rPr lang="ru-RU" dirty="0"/>
              <a:t>11.04.03 Конструирование и технология электронных средств, </a:t>
            </a:r>
            <a:endParaRPr lang="ru-RU" dirty="0" smtClean="0"/>
          </a:p>
          <a:p>
            <a:pPr algn="r"/>
            <a:r>
              <a:rPr lang="ru-RU" dirty="0" smtClean="0"/>
              <a:t>группа М9119-11.04.03тдзз</a:t>
            </a:r>
          </a:p>
          <a:p>
            <a:pPr algn="r"/>
            <a:r>
              <a:rPr lang="ru-RU" dirty="0" smtClean="0"/>
              <a:t>Научный руководитель: </a:t>
            </a:r>
            <a:r>
              <a:rPr lang="ru-RU" dirty="0" err="1" smtClean="0"/>
              <a:t>Жирабок</a:t>
            </a:r>
            <a:r>
              <a:rPr lang="ru-RU" dirty="0" smtClean="0"/>
              <a:t> Алексей Нилович</a:t>
            </a:r>
            <a:endParaRPr lang="ru-RU" dirty="0"/>
          </a:p>
          <a:p>
            <a:pPr algn="r"/>
            <a:endParaRPr lang="ru-RU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2029968" y="1257422"/>
            <a:ext cx="7983417" cy="911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Разработка модуля для исследования выживания тихоходок на борту спутника формата </a:t>
            </a:r>
            <a:r>
              <a:rPr lang="ru-RU" sz="2800" b="1" dirty="0" err="1" smtClean="0"/>
              <a:t>Cub</a:t>
            </a:r>
            <a:r>
              <a:rPr lang="en-US" sz="2800" b="1" dirty="0" smtClean="0"/>
              <a:t>e</a:t>
            </a:r>
            <a:r>
              <a:rPr lang="ru-RU" sz="2800" b="1" dirty="0" err="1" smtClean="0"/>
              <a:t>sat</a:t>
            </a:r>
            <a:endParaRPr lang="ru-RU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C4C09-10B5-454E-BB9E-F36085608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44" y="144731"/>
            <a:ext cx="1915268" cy="115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65564" y="6357141"/>
            <a:ext cx="19924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г. Владивосток 2021</a:t>
            </a:r>
            <a:endParaRPr lang="ru-RU" sz="1600" dirty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3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661757" y="3321379"/>
            <a:ext cx="2107222" cy="1229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Контейнер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878818" y="1778087"/>
            <a:ext cx="1143914" cy="7411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Камера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414847" y="3560121"/>
            <a:ext cx="1315915" cy="75247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Выходной клапан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856183" y="5186328"/>
            <a:ext cx="1469779" cy="673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Освещение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839916" y="3560119"/>
            <a:ext cx="1181098" cy="75247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Входной клапан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9596207" y="1559439"/>
            <a:ext cx="1692797" cy="47329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Вакуум</a:t>
            </a:r>
            <a:endParaRPr lang="ru-RU" dirty="0"/>
          </a:p>
        </p:txBody>
      </p:sp>
      <p:cxnSp>
        <p:nvCxnSpPr>
          <p:cNvPr id="9" name="Прямая со стрелкой 8"/>
          <p:cNvCxnSpPr>
            <a:stCxn id="4" idx="3"/>
            <a:endCxn id="13" idx="1"/>
          </p:cNvCxnSpPr>
          <p:nvPr/>
        </p:nvCxnSpPr>
        <p:spPr>
          <a:xfrm>
            <a:off x="1905000" y="3922955"/>
            <a:ext cx="934916" cy="1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3" idx="3"/>
            <a:endCxn id="7" idx="1"/>
          </p:cNvCxnSpPr>
          <p:nvPr/>
        </p:nvCxnSpPr>
        <p:spPr>
          <a:xfrm flipV="1">
            <a:off x="4021014" y="3936354"/>
            <a:ext cx="6407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7" idx="3"/>
            <a:endCxn id="11" idx="1"/>
          </p:cNvCxnSpPr>
          <p:nvPr/>
        </p:nvCxnSpPr>
        <p:spPr>
          <a:xfrm>
            <a:off x="6768979" y="3936354"/>
            <a:ext cx="645868" cy="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10" idx="2"/>
          </p:cNvCxnSpPr>
          <p:nvPr/>
        </p:nvCxnSpPr>
        <p:spPr>
          <a:xfrm>
            <a:off x="5450775" y="2519206"/>
            <a:ext cx="456" cy="80217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12" idx="0"/>
          </p:cNvCxnSpPr>
          <p:nvPr/>
        </p:nvCxnSpPr>
        <p:spPr>
          <a:xfrm flipH="1" flipV="1">
            <a:off x="6535195" y="4551329"/>
            <a:ext cx="55878" cy="6349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932134" y="1426681"/>
            <a:ext cx="91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снимки</a:t>
            </a:r>
            <a:endParaRPr lang="ru-RU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395654" y="1149717"/>
            <a:ext cx="8845061" cy="5075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/>
          <p:cNvSpPr txBox="1"/>
          <p:nvPr/>
        </p:nvSpPr>
        <p:spPr>
          <a:xfrm>
            <a:off x="395654" y="1190107"/>
            <a:ext cx="151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Подсистема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45124" y="2993869"/>
            <a:ext cx="1359876" cy="1858171"/>
          </a:xfrm>
          <a:prstGeom prst="roundRect">
            <a:avLst>
              <a:gd name="adj" fmla="val 50000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700" dirty="0" smtClean="0"/>
              <a:t>Газовый</a:t>
            </a:r>
          </a:p>
          <a:p>
            <a:pPr algn="ctr"/>
            <a:r>
              <a:rPr lang="ru-RU" sz="1700" dirty="0" smtClean="0"/>
              <a:t>баллон</a:t>
            </a:r>
          </a:p>
        </p:txBody>
      </p:sp>
      <p:cxnSp>
        <p:nvCxnSpPr>
          <p:cNvPr id="8" name="Прямая соединительная линия 7"/>
          <p:cNvCxnSpPr>
            <a:endCxn id="53" idx="1"/>
          </p:cNvCxnSpPr>
          <p:nvPr/>
        </p:nvCxnSpPr>
        <p:spPr>
          <a:xfrm flipV="1">
            <a:off x="254977" y="5522998"/>
            <a:ext cx="3979565" cy="2705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1854" y="511840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Питание</a:t>
            </a:r>
            <a:endParaRPr lang="ru-RU" dirty="0"/>
          </a:p>
        </p:txBody>
      </p:sp>
      <p:cxnSp>
        <p:nvCxnSpPr>
          <p:cNvPr id="30" name="Прямая соединительная линия 29"/>
          <p:cNvCxnSpPr>
            <a:stCxn id="12" idx="3"/>
          </p:cNvCxnSpPr>
          <p:nvPr/>
        </p:nvCxnSpPr>
        <p:spPr>
          <a:xfrm>
            <a:off x="7325962" y="5522998"/>
            <a:ext cx="74684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endCxn id="11" idx="2"/>
          </p:cNvCxnSpPr>
          <p:nvPr/>
        </p:nvCxnSpPr>
        <p:spPr>
          <a:xfrm flipV="1">
            <a:off x="8072805" y="4312592"/>
            <a:ext cx="0" cy="121040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13" idx="2"/>
          </p:cNvCxnSpPr>
          <p:nvPr/>
        </p:nvCxnSpPr>
        <p:spPr>
          <a:xfrm flipH="1">
            <a:off x="3397085" y="4312590"/>
            <a:ext cx="33380" cy="123746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endCxn id="13" idx="0"/>
          </p:cNvCxnSpPr>
          <p:nvPr/>
        </p:nvCxnSpPr>
        <p:spPr>
          <a:xfrm>
            <a:off x="3430465" y="2148646"/>
            <a:ext cx="0" cy="141147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10" idx="1"/>
          </p:cNvCxnSpPr>
          <p:nvPr/>
        </p:nvCxnSpPr>
        <p:spPr>
          <a:xfrm flipH="1">
            <a:off x="3430466" y="2148647"/>
            <a:ext cx="1448352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1" idx="3"/>
            <a:endCxn id="3" idx="2"/>
          </p:cNvCxnSpPr>
          <p:nvPr/>
        </p:nvCxnSpPr>
        <p:spPr>
          <a:xfrm flipV="1">
            <a:off x="8730762" y="3925911"/>
            <a:ext cx="865445" cy="10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10" idx="3"/>
          </p:cNvCxnSpPr>
          <p:nvPr/>
        </p:nvCxnSpPr>
        <p:spPr>
          <a:xfrm flipV="1">
            <a:off x="6022732" y="2147419"/>
            <a:ext cx="746247" cy="12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4" name="Рисунок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1" y="5646753"/>
            <a:ext cx="421461" cy="421461"/>
          </a:xfrm>
          <a:prstGeom prst="rect">
            <a:avLst/>
          </a:prstGeom>
        </p:spPr>
      </p:pic>
      <p:sp>
        <p:nvSpPr>
          <p:cNvPr id="53" name="Прямоугольник 52"/>
          <p:cNvSpPr/>
          <p:nvPr/>
        </p:nvSpPr>
        <p:spPr>
          <a:xfrm>
            <a:off x="4234542" y="5186328"/>
            <a:ext cx="1309962" cy="6733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О</a:t>
            </a:r>
            <a:r>
              <a:rPr lang="ru-RU" sz="2000" dirty="0" smtClean="0">
                <a:solidFill>
                  <a:schemeClr val="tx1"/>
                </a:solidFill>
              </a:rPr>
              <a:t>богрев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55" name="Прямая соединительная линия 54"/>
          <p:cNvCxnSpPr>
            <a:stCxn id="53" idx="3"/>
            <a:endCxn id="12" idx="1"/>
          </p:cNvCxnSpPr>
          <p:nvPr/>
        </p:nvCxnSpPr>
        <p:spPr>
          <a:xfrm>
            <a:off x="5544504" y="5522998"/>
            <a:ext cx="31167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flipV="1">
            <a:off x="4878817" y="4573034"/>
            <a:ext cx="142267" cy="61329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/>
          <p:cNvSpPr/>
          <p:nvPr/>
        </p:nvSpPr>
        <p:spPr>
          <a:xfrm>
            <a:off x="6768978" y="1758934"/>
            <a:ext cx="2322267" cy="7411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Микроконтроллер</a:t>
            </a:r>
            <a:endParaRPr lang="ru-RU" sz="2400" dirty="0">
              <a:solidFill>
                <a:schemeClr val="tx1"/>
              </a:solidFill>
            </a:endParaRPr>
          </a:p>
        </p:txBody>
      </p:sp>
      <p:cxnSp>
        <p:nvCxnSpPr>
          <p:cNvPr id="60" name="Прямая со стрелкой 59"/>
          <p:cNvCxnSpPr>
            <a:stCxn id="59" idx="0"/>
          </p:cNvCxnSpPr>
          <p:nvPr/>
        </p:nvCxnSpPr>
        <p:spPr>
          <a:xfrm flipH="1" flipV="1">
            <a:off x="7930110" y="834720"/>
            <a:ext cx="2" cy="92421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995630" y="1203996"/>
            <a:ext cx="103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64" name="Рисунок 63"/>
          <p:cNvPicPr>
            <a:picLocks noChangeAspect="1"/>
          </p:cNvPicPr>
          <p:nvPr/>
        </p:nvPicPr>
        <p:blipFill>
          <a:blip r:embed="rId3">
            <a:clrChange>
              <a:clrFrom>
                <a:srgbClr val="006468"/>
              </a:clrFrom>
              <a:clrTo>
                <a:srgbClr val="00646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341" y="2296869"/>
            <a:ext cx="697000" cy="697000"/>
          </a:xfrm>
          <a:prstGeom prst="rect">
            <a:avLst/>
          </a:prstGeom>
          <a:effectLst/>
        </p:spPr>
      </p:pic>
      <p:cxnSp>
        <p:nvCxnSpPr>
          <p:cNvPr id="65" name="Прямая соединительная линия 64"/>
          <p:cNvCxnSpPr>
            <a:endCxn id="64" idx="2"/>
          </p:cNvCxnSpPr>
          <p:nvPr/>
        </p:nvCxnSpPr>
        <p:spPr>
          <a:xfrm flipV="1">
            <a:off x="7909841" y="2993869"/>
            <a:ext cx="0" cy="56625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/>
          <p:nvPr/>
        </p:nvCxnSpPr>
        <p:spPr>
          <a:xfrm flipV="1">
            <a:off x="5879947" y="2808293"/>
            <a:ext cx="1753912" cy="304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 flipV="1">
            <a:off x="5879947" y="2546289"/>
            <a:ext cx="0" cy="26200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flipH="1">
            <a:off x="3748533" y="3177141"/>
            <a:ext cx="4130877" cy="1700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>
            <a:off x="3752203" y="3208255"/>
            <a:ext cx="0" cy="36878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/>
          <p:nvPr/>
        </p:nvCxnSpPr>
        <p:spPr>
          <a:xfrm flipH="1">
            <a:off x="7161291" y="3208255"/>
            <a:ext cx="1" cy="170680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 flipH="1">
            <a:off x="5161761" y="4915064"/>
            <a:ext cx="1999531" cy="1249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/>
          <p:cNvCxnSpPr/>
          <p:nvPr/>
        </p:nvCxnSpPr>
        <p:spPr>
          <a:xfrm flipH="1">
            <a:off x="5165980" y="4929077"/>
            <a:ext cx="1489" cy="25127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/>
          <p:cNvCxnSpPr/>
          <p:nvPr/>
        </p:nvCxnSpPr>
        <p:spPr>
          <a:xfrm flipH="1">
            <a:off x="7021337" y="4923594"/>
            <a:ext cx="1489" cy="25127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249578" y="2822000"/>
            <a:ext cx="139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50"/>
                </a:solidFill>
              </a:rPr>
              <a:t>управление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11" name="Прямоугольник 110"/>
          <p:cNvSpPr/>
          <p:nvPr/>
        </p:nvSpPr>
        <p:spPr>
          <a:xfrm>
            <a:off x="4144627" y="2568161"/>
            <a:ext cx="719626" cy="3014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tx1"/>
                </a:solidFill>
              </a:rPr>
              <a:t>датчики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114" name="Прямая со стрелкой 113"/>
          <p:cNvCxnSpPr/>
          <p:nvPr/>
        </p:nvCxnSpPr>
        <p:spPr>
          <a:xfrm>
            <a:off x="4817137" y="2861881"/>
            <a:ext cx="1047" cy="4377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>
            <a:off x="4490401" y="2896383"/>
            <a:ext cx="3421" cy="31187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Заголовок 1"/>
          <p:cNvSpPr txBox="1">
            <a:spLocks/>
          </p:cNvSpPr>
          <p:nvPr/>
        </p:nvSpPr>
        <p:spPr>
          <a:xfrm>
            <a:off x="838200" y="215656"/>
            <a:ext cx="10515600" cy="114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Состав системы</a:t>
            </a:r>
            <a:endParaRPr lang="ru-RU" dirty="0"/>
          </a:p>
        </p:txBody>
      </p:sp>
      <p:sp>
        <p:nvSpPr>
          <p:cNvPr id="124" name="Номер слайда 1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Контейнер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94447" y="1619437"/>
            <a:ext cx="6221506" cy="31677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200" b="1" dirty="0" smtClean="0"/>
              <a:t>Внешние части </a:t>
            </a:r>
            <a:r>
              <a:rPr lang="ru-RU" sz="2200" dirty="0" smtClean="0"/>
              <a:t>– </a:t>
            </a:r>
            <a:r>
              <a:rPr lang="ru-RU" sz="2200" dirty="0" smtClean="0"/>
              <a:t>алюминий марки 7075</a:t>
            </a:r>
            <a:endParaRPr lang="ru-RU" sz="2200" dirty="0" smtClean="0"/>
          </a:p>
          <a:p>
            <a:pPr>
              <a:lnSpc>
                <a:spcPct val="150000"/>
              </a:lnSpc>
            </a:pPr>
            <a:r>
              <a:rPr lang="ru-RU" sz="2200" b="1" dirty="0" smtClean="0"/>
              <a:t>Подложка и перегородки </a:t>
            </a:r>
            <a:r>
              <a:rPr lang="ru-RU" sz="2200" dirty="0" smtClean="0"/>
              <a:t>– </a:t>
            </a:r>
            <a:r>
              <a:rPr lang="ru-RU" sz="2200" dirty="0" smtClean="0"/>
              <a:t>кварцевое стекло</a:t>
            </a:r>
            <a:endParaRPr lang="ru-RU" sz="2200" dirty="0" smtClean="0"/>
          </a:p>
          <a:p>
            <a:pPr>
              <a:lnSpc>
                <a:spcPct val="150000"/>
              </a:lnSpc>
            </a:pPr>
            <a:r>
              <a:rPr lang="ru-RU" sz="2200" b="1" dirty="0" smtClean="0"/>
              <a:t>Верхнее стекло </a:t>
            </a:r>
            <a:r>
              <a:rPr lang="ru-RU" sz="2200" dirty="0" smtClean="0"/>
              <a:t>– </a:t>
            </a:r>
            <a:r>
              <a:rPr lang="ru-RU" sz="2200" dirty="0" smtClean="0"/>
              <a:t>кварцевое стекло</a:t>
            </a:r>
            <a:endParaRPr lang="ru-RU" sz="2200" dirty="0" smtClean="0"/>
          </a:p>
          <a:p>
            <a:pPr>
              <a:lnSpc>
                <a:spcPct val="150000"/>
              </a:lnSpc>
            </a:pPr>
            <a:r>
              <a:rPr lang="ru-RU" sz="2200" b="1" dirty="0" smtClean="0"/>
              <a:t>Дополнительный герметик</a:t>
            </a:r>
            <a:r>
              <a:rPr lang="ru-RU" sz="2200" dirty="0" smtClean="0"/>
              <a:t> – </a:t>
            </a:r>
            <a:r>
              <a:rPr lang="ru-RU" sz="2200" dirty="0" smtClean="0"/>
              <a:t>жидкий на основе силикона</a:t>
            </a:r>
            <a:endParaRPr lang="ru-RU" sz="2200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5181600" y="4527520"/>
            <a:ext cx="4101675" cy="1872995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8765931" y="365126"/>
            <a:ext cx="2801752" cy="4602528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15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Контейнер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94447" y="2085601"/>
            <a:ext cx="6209147" cy="20823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Контейнер в физическом исполнении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Создан для лабораторных испытаний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 rotWithShape="1">
          <a:blip r:embed="rId2"/>
          <a:srcRect b="10261"/>
          <a:stretch/>
        </p:blipFill>
        <p:spPr bwMode="auto">
          <a:xfrm>
            <a:off x="6964492" y="294788"/>
            <a:ext cx="4625975" cy="311340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/>
          <p:cNvPicPr/>
          <p:nvPr/>
        </p:nvPicPr>
        <p:blipFill rotWithShape="1">
          <a:blip r:embed="rId3"/>
          <a:srcRect l="16146" t="13754" r="4911" b="14178"/>
          <a:stretch/>
        </p:blipFill>
        <p:spPr bwMode="auto">
          <a:xfrm>
            <a:off x="7000659" y="3613645"/>
            <a:ext cx="4601210" cy="315023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D:\УЧЕБКА!!!\изображение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93"/>
          <a:stretch/>
        </p:blipFill>
        <p:spPr bwMode="auto">
          <a:xfrm>
            <a:off x="3499020" y="3784378"/>
            <a:ext cx="2998748" cy="28087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94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Эксперименты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1390" t="-291" r="6936" b="9608"/>
          <a:stretch/>
        </p:blipFill>
        <p:spPr>
          <a:xfrm>
            <a:off x="1047261" y="1285257"/>
            <a:ext cx="4058139" cy="33793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16667" t="9444" r="8055" b="7593"/>
          <a:stretch/>
        </p:blipFill>
        <p:spPr>
          <a:xfrm>
            <a:off x="6305060" y="1153616"/>
            <a:ext cx="4406900" cy="3642604"/>
          </a:xfrm>
          <a:prstGeom prst="rect">
            <a:avLst/>
          </a:prstGeom>
        </p:spPr>
      </p:pic>
      <p:sp>
        <p:nvSpPr>
          <p:cNvPr id="11" name="Объект 3"/>
          <p:cNvSpPr>
            <a:spLocks noGrp="1"/>
          </p:cNvSpPr>
          <p:nvPr>
            <p:ph idx="1"/>
          </p:nvPr>
        </p:nvSpPr>
        <p:spPr>
          <a:xfrm>
            <a:off x="549116" y="4861514"/>
            <a:ext cx="4556284" cy="15924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Зафиксированное давление:</a:t>
            </a:r>
          </a:p>
          <a:p>
            <a:pPr marL="0" indent="0">
              <a:buNone/>
            </a:pPr>
            <a:r>
              <a:rPr lang="ru-RU" dirty="0" smtClean="0"/>
              <a:t>17 мм рт. ст.</a:t>
            </a:r>
          </a:p>
          <a:p>
            <a:pPr marL="0" indent="0">
              <a:buNone/>
            </a:pPr>
            <a:r>
              <a:rPr lang="ru-RU" dirty="0" smtClean="0"/>
              <a:t>2200 Па</a:t>
            </a:r>
          </a:p>
          <a:p>
            <a:pPr marL="0" indent="0">
              <a:buNone/>
            </a:pPr>
            <a:r>
              <a:rPr lang="ru-RU" dirty="0" smtClean="0"/>
              <a:t>0,022 </a:t>
            </a:r>
            <a:r>
              <a:rPr lang="ru-RU" dirty="0" err="1" smtClean="0"/>
              <a:t>атм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0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kurokesu.com/shop/image/cache/catalog/C1_PRO/IMG_2332_r-100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3" t="24019" r="21720" b="18210"/>
          <a:stretch/>
        </p:blipFill>
        <p:spPr bwMode="auto">
          <a:xfrm>
            <a:off x="7795845" y="509954"/>
            <a:ext cx="3393831" cy="25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Камера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41837" y="1642265"/>
            <a:ext cx="7086601" cy="358036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/>
              <a:t>Была выбрана камера </a:t>
            </a:r>
            <a:r>
              <a:rPr lang="en-US" sz="2400" dirty="0" err="1" smtClean="0"/>
              <a:t>Kurokesu</a:t>
            </a:r>
            <a:r>
              <a:rPr lang="en-US" sz="2400" dirty="0" smtClean="0"/>
              <a:t> C1 Pro</a:t>
            </a:r>
            <a:endParaRPr lang="ru-RU" sz="2400" dirty="0" smtClean="0"/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Объектив </a:t>
            </a:r>
            <a:r>
              <a:rPr lang="en-US" sz="2400" dirty="0"/>
              <a:t>Kowa LM3NCM | 1/1.8" 3.5mm</a:t>
            </a:r>
            <a:endParaRPr lang="ru-RU" sz="2400" dirty="0" smtClean="0"/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Тихоходки хорошо различимы на небольшой кратность, начиная с </a:t>
            </a:r>
            <a:r>
              <a:rPr lang="ru-RU" sz="2400" dirty="0" smtClean="0"/>
              <a:t>20х</a:t>
            </a:r>
            <a:endParaRPr lang="ru-RU" sz="2400" dirty="0"/>
          </a:p>
          <a:p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61228" y="3022891"/>
            <a:ext cx="2705100" cy="3190875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1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Клапаны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315" y="1272988"/>
            <a:ext cx="6380286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/>
              <a:t>VHS</a:t>
            </a:r>
            <a:r>
              <a:rPr lang="ru-RU" sz="2400" dirty="0"/>
              <a:t> </a:t>
            </a:r>
            <a:r>
              <a:rPr lang="ru-RU" sz="2400" dirty="0" smtClean="0"/>
              <a:t>серия компании </a:t>
            </a:r>
            <a:r>
              <a:rPr lang="en-US" sz="2400" dirty="0" smtClean="0"/>
              <a:t>Lee company</a:t>
            </a:r>
            <a:endParaRPr lang="ru-RU" sz="2400" dirty="0" smtClean="0"/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Высокоточная дозировка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Миниатюрный размер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Гибко настраиваемый режим работы</a:t>
            </a:r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 descr="https://www.theleeco.com/sites/leecompany/cache/file/35045059-5056-A81F-DDA5D17CD077A2D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6" t="8659" r="11624" b="8615"/>
          <a:stretch/>
        </p:blipFill>
        <p:spPr bwMode="auto">
          <a:xfrm>
            <a:off x="7986347" y="804888"/>
            <a:ext cx="3302978" cy="507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29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314" y="158441"/>
            <a:ext cx="10515600" cy="907862"/>
          </a:xfrm>
        </p:spPr>
        <p:txBody>
          <a:bodyPr/>
          <a:lstStyle/>
          <a:p>
            <a:r>
              <a:rPr lang="ru-RU" dirty="0" smtClean="0"/>
              <a:t>Модуль целиком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315" y="1272988"/>
            <a:ext cx="3022722" cy="431361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ru-RU" sz="2400" dirty="0" smtClean="0"/>
              <a:t>Предлагаемая компоновка полезной нагрузки</a:t>
            </a:r>
          </a:p>
          <a:p>
            <a:pPr marL="0" indent="0" algn="just">
              <a:lnSpc>
                <a:spcPct val="150000"/>
              </a:lnSpc>
            </a:pPr>
            <a:endParaRPr lang="ru-RU" sz="24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ru-RU" sz="2400" dirty="0" smtClean="0"/>
              <a:t>Габариты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 smtClean="0"/>
              <a:t>(80 х 48 х 92 мм)</a:t>
            </a:r>
          </a:p>
          <a:p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58" y="997194"/>
            <a:ext cx="4072842" cy="50188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885" y="158441"/>
            <a:ext cx="2660661" cy="306953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802" y="3227980"/>
            <a:ext cx="2782029" cy="3238182"/>
          </a:xfrm>
          <a:prstGeom prst="rect">
            <a:avLst/>
          </a:prstGeom>
        </p:spPr>
      </p:pic>
      <p:sp>
        <p:nvSpPr>
          <p:cNvPr id="8" name="Объект 3"/>
          <p:cNvSpPr txBox="1">
            <a:spLocks/>
          </p:cNvSpPr>
          <p:nvPr/>
        </p:nvSpPr>
        <p:spPr>
          <a:xfrm>
            <a:off x="4996962" y="5899638"/>
            <a:ext cx="3022722" cy="501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ru-RU" sz="2400" dirty="0" smtClean="0"/>
              <a:t>Изометрический вид</a:t>
            </a:r>
          </a:p>
          <a:p>
            <a:endParaRPr lang="ru-RU" dirty="0"/>
          </a:p>
        </p:txBody>
      </p:sp>
      <p:sp>
        <p:nvSpPr>
          <p:cNvPr id="10" name="Объект 3"/>
          <p:cNvSpPr txBox="1">
            <a:spLocks/>
          </p:cNvSpPr>
          <p:nvPr/>
        </p:nvSpPr>
        <p:spPr>
          <a:xfrm>
            <a:off x="9292739" y="6356838"/>
            <a:ext cx="1574553" cy="501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ru-RU" sz="2400" dirty="0" smtClean="0"/>
              <a:t>Вид спереди</a:t>
            </a:r>
          </a:p>
          <a:p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94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314" y="158441"/>
            <a:ext cx="10515600" cy="907862"/>
          </a:xfrm>
        </p:spPr>
        <p:txBody>
          <a:bodyPr/>
          <a:lstStyle/>
          <a:p>
            <a:r>
              <a:rPr lang="ru-RU" dirty="0" smtClean="0"/>
              <a:t>Модуль в составе спутника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92014" y="1272987"/>
            <a:ext cx="4806463" cy="464423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/>
              <a:t>Разработаны алюминиевые крепления для надежной фиксации внутри спутника.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Масса </a:t>
            </a:r>
            <a:r>
              <a:rPr lang="ru-RU" sz="2400" dirty="0" smtClean="0"/>
              <a:t>конструкции без спутника </a:t>
            </a:r>
            <a:r>
              <a:rPr lang="ru-RU" sz="2400" dirty="0"/>
              <a:t>о</a:t>
            </a:r>
            <a:r>
              <a:rPr lang="ru-RU" sz="2400" dirty="0" smtClean="0"/>
              <a:t>коло 650 г.</a:t>
            </a:r>
          </a:p>
          <a:p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797" y="911883"/>
            <a:ext cx="6060466" cy="594611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3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314" y="158441"/>
            <a:ext cx="10515600" cy="907862"/>
          </a:xfrm>
        </p:spPr>
        <p:txBody>
          <a:bodyPr/>
          <a:lstStyle/>
          <a:p>
            <a:r>
              <a:rPr lang="ru-RU" dirty="0" smtClean="0"/>
              <a:t>Симуляции </a:t>
            </a:r>
            <a:r>
              <a:rPr lang="ru-RU" dirty="0" smtClean="0"/>
              <a:t>испытаний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83222" y="1699238"/>
            <a:ext cx="6899031" cy="237582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/>
              <a:t>Частотный анализ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Анализ на  ударную нагрузку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Термический анализ</a:t>
            </a:r>
            <a:endParaRPr lang="ru-RU" sz="2400" dirty="0" smtClean="0"/>
          </a:p>
          <a:p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706314" y="4373998"/>
            <a:ext cx="6899031" cy="1090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Все испытания проводились с помощью</a:t>
            </a:r>
          </a:p>
          <a:p>
            <a:pPr marL="0" indent="0">
              <a:buNone/>
            </a:pPr>
            <a:r>
              <a:rPr lang="en-US" sz="2400" dirty="0" smtClean="0"/>
              <a:t>SOLIDWORKS Simulations</a:t>
            </a:r>
            <a:r>
              <a:rPr lang="ru-RU" sz="2400" dirty="0" smtClean="0"/>
              <a:t> на оборудовании ЦПД 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96" y="1703875"/>
            <a:ext cx="5300295" cy="267012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77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314" y="158441"/>
            <a:ext cx="10515600" cy="907862"/>
          </a:xfrm>
        </p:spPr>
        <p:txBody>
          <a:bodyPr/>
          <a:lstStyle/>
          <a:p>
            <a:r>
              <a:rPr lang="ru-RU" dirty="0" smtClean="0"/>
              <a:t>Частотный анализ</a:t>
            </a:r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63131"/>
              </p:ext>
            </p:extLst>
          </p:nvPr>
        </p:nvGraphicFramePr>
        <p:xfrm>
          <a:off x="6476070" y="1738471"/>
          <a:ext cx="5350290" cy="1848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5607">
                  <a:extLst>
                    <a:ext uri="{9D8B030D-6E8A-4147-A177-3AD203B41FA5}">
                      <a16:colId xmlns:a16="http://schemas.microsoft.com/office/drawing/2014/main" val="1696357429"/>
                    </a:ext>
                  </a:extLst>
                </a:gridCol>
                <a:gridCol w="1576660">
                  <a:extLst>
                    <a:ext uri="{9D8B030D-6E8A-4147-A177-3AD203B41FA5}">
                      <a16:colId xmlns:a16="http://schemas.microsoft.com/office/drawing/2014/main" val="1924612563"/>
                    </a:ext>
                  </a:extLst>
                </a:gridCol>
                <a:gridCol w="1421475">
                  <a:extLst>
                    <a:ext uri="{9D8B030D-6E8A-4147-A177-3AD203B41FA5}">
                      <a16:colId xmlns:a16="http://schemas.microsoft.com/office/drawing/2014/main" val="3004370885"/>
                    </a:ext>
                  </a:extLst>
                </a:gridCol>
                <a:gridCol w="1506548">
                  <a:extLst>
                    <a:ext uri="{9D8B030D-6E8A-4147-A177-3AD203B41FA5}">
                      <a16:colId xmlns:a16="http://schemas.microsoft.com/office/drawing/2014/main" val="1561812324"/>
                    </a:ext>
                  </a:extLst>
                </a:gridCol>
              </a:tblGrid>
              <a:tr h="638040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Режим </a:t>
                      </a:r>
                      <a:r>
                        <a:rPr lang="ru-RU" sz="1200" dirty="0" err="1">
                          <a:effectLst/>
                        </a:rPr>
                        <a:t>No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Частотный(Рад/сек)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Частотный(Герц)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Период(Секунды)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2576115"/>
                  </a:ext>
                </a:extLst>
              </a:tr>
              <a:tr h="242044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17 099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2 721,4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0,000367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3429157"/>
                  </a:ext>
                </a:extLst>
              </a:tr>
              <a:tr h="242044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19 213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3 057,8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0,000327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155150"/>
                  </a:ext>
                </a:extLst>
              </a:tr>
              <a:tr h="242044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28 584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4 549,3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0,00022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3517894"/>
                  </a:ext>
                </a:extLst>
              </a:tr>
              <a:tr h="242044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45 307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7 210,8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0,000139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484540"/>
                  </a:ext>
                </a:extLst>
              </a:tr>
              <a:tr h="242044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45 930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7 310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0,000137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5456157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014423" y="1377354"/>
            <a:ext cx="58119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Таблица 1 – Список резонансных частот модели контейнера.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379400"/>
              </p:ext>
            </p:extLst>
          </p:nvPr>
        </p:nvGraphicFramePr>
        <p:xfrm>
          <a:off x="6481982" y="4347692"/>
          <a:ext cx="5350291" cy="17916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7087">
                  <a:extLst>
                    <a:ext uri="{9D8B030D-6E8A-4147-A177-3AD203B41FA5}">
                      <a16:colId xmlns:a16="http://schemas.microsoft.com/office/drawing/2014/main" val="3462921951"/>
                    </a:ext>
                  </a:extLst>
                </a:gridCol>
                <a:gridCol w="1659690">
                  <a:extLst>
                    <a:ext uri="{9D8B030D-6E8A-4147-A177-3AD203B41FA5}">
                      <a16:colId xmlns:a16="http://schemas.microsoft.com/office/drawing/2014/main" val="2267562005"/>
                    </a:ext>
                  </a:extLst>
                </a:gridCol>
                <a:gridCol w="1463932">
                  <a:extLst>
                    <a:ext uri="{9D8B030D-6E8A-4147-A177-3AD203B41FA5}">
                      <a16:colId xmlns:a16="http://schemas.microsoft.com/office/drawing/2014/main" val="1439297889"/>
                    </a:ext>
                  </a:extLst>
                </a:gridCol>
                <a:gridCol w="1519582">
                  <a:extLst>
                    <a:ext uri="{9D8B030D-6E8A-4147-A177-3AD203B41FA5}">
                      <a16:colId xmlns:a16="http://schemas.microsoft.com/office/drawing/2014/main" val="1698874880"/>
                    </a:ext>
                  </a:extLst>
                </a:gridCol>
              </a:tblGrid>
              <a:tr h="276860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Режим </a:t>
                      </a:r>
                      <a:r>
                        <a:rPr lang="ru-RU" sz="1200" dirty="0" err="1">
                          <a:effectLst/>
                        </a:rPr>
                        <a:t>No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Частотный(Рад/сек)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Частотный(Герц)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Период(Секунды)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94504966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8 369,9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1 332,1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0,000751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79865352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8 545,9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1 360,1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0,000735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69757546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9 286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1 477,9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0,000677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51168138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10 329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1 644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0,000608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63442344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20 193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3 213,7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0,000311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68612145"/>
                  </a:ext>
                </a:extLst>
              </a:tr>
            </a:tbl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6022731" y="3905919"/>
            <a:ext cx="51991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Таблица 2 </a:t>
            </a:r>
            <a:r>
              <a:rPr lang="ru-RU" sz="1400" dirty="0">
                <a:latin typeface="Arial" panose="020B0604020202020204" pitchFamily="34" charset="0"/>
                <a:ea typeface="Times New Roman" panose="02020603050405020304" pitchFamily="18" charset="0"/>
              </a:rPr>
              <a:t>– Список резонансных частот всей сборки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55575" y="1377354"/>
            <a:ext cx="5489053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ea typeface="Times New Roman" panose="02020603050405020304" pitchFamily="18" charset="0"/>
              </a:rPr>
              <a:t>Предназначен для определения резонансных (собственных) частот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ea typeface="Times New Roman" panose="02020603050405020304" pitchFamily="18" charset="0"/>
              </a:rPr>
              <a:t>Для </a:t>
            </a:r>
            <a:r>
              <a:rPr lang="ru-RU" dirty="0">
                <a:ea typeface="Times New Roman" panose="02020603050405020304" pitchFamily="18" charset="0"/>
              </a:rPr>
              <a:t>большинства Кубсатов опасными считаются частоты, в промежутке от 50 до 100 Гц. </a:t>
            </a:r>
            <a:endParaRPr lang="en-US" dirty="0" smtClean="0"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ea typeface="Times New Roman" panose="02020603050405020304" pitchFamily="18" charset="0"/>
              </a:rPr>
              <a:t>Е</a:t>
            </a:r>
            <a:r>
              <a:rPr lang="ru-RU" dirty="0" smtClean="0">
                <a:ea typeface="Times New Roman" panose="02020603050405020304" pitchFamily="18" charset="0"/>
              </a:rPr>
              <a:t>сли </a:t>
            </a:r>
            <a:r>
              <a:rPr lang="ru-RU" dirty="0">
                <a:ea typeface="Times New Roman" panose="02020603050405020304" pitchFamily="18" charset="0"/>
              </a:rPr>
              <a:t>в конструкции полезной нагрузке имеются такие собственные частоты, это может привезти к разрушению всего аппарата</a:t>
            </a:r>
            <a:r>
              <a:rPr lang="ru-RU" dirty="0" smtClean="0">
                <a:ea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Получение экспериментальным путем собственные частоты далеки от опасных значений</a:t>
            </a:r>
            <a:endParaRPr lang="ru-RU" dirty="0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2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35465"/>
            <a:ext cx="10515600" cy="971306"/>
          </a:xfrm>
        </p:spPr>
        <p:txBody>
          <a:bodyPr>
            <a:normAutofit/>
          </a:bodyPr>
          <a:lstStyle/>
          <a:p>
            <a:r>
              <a:rPr lang="ru-RU" sz="4800" dirty="0" smtClean="0"/>
              <a:t>Цель работы: 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15404"/>
            <a:ext cx="6793523" cy="326548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40000"/>
              </a:lnSpc>
              <a:buNone/>
            </a:pPr>
            <a:r>
              <a:rPr lang="ru-RU" sz="2400" dirty="0" smtClean="0"/>
              <a:t>Проектирование </a:t>
            </a:r>
            <a:r>
              <a:rPr lang="ru-RU" sz="2400" dirty="0"/>
              <a:t>технического устройства для проведение биологических экспериментов над микроскопическими животными (тихоходками), с целью определения их жизнеспособности в условиях открытого космоса, на борту малого космического аппарата формата </a:t>
            </a:r>
            <a:r>
              <a:rPr lang="ru-RU" sz="2400" dirty="0" err="1" smtClean="0"/>
              <a:t>Cub</a:t>
            </a:r>
            <a:r>
              <a:rPr lang="en-US" sz="2400" dirty="0" err="1" smtClean="0"/>
              <a:t>esat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56" y="2035907"/>
            <a:ext cx="3492500" cy="28702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8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314" y="158441"/>
            <a:ext cx="10515600" cy="907862"/>
          </a:xfrm>
        </p:spPr>
        <p:txBody>
          <a:bodyPr/>
          <a:lstStyle/>
          <a:p>
            <a:r>
              <a:rPr lang="ru-RU" dirty="0" smtClean="0"/>
              <a:t>Ударное воздействие</a:t>
            </a:r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55575" y="1169093"/>
            <a:ext cx="56913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/>
              <a:t>Наиболее сильные ударные ускорения приходятся на моменты </a:t>
            </a:r>
            <a:r>
              <a:rPr lang="ru-RU" dirty="0" err="1"/>
              <a:t>отстыковки</a:t>
            </a:r>
            <a:r>
              <a:rPr lang="ru-RU" dirty="0"/>
              <a:t> ступеней ракеты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Для </a:t>
            </a:r>
            <a:r>
              <a:rPr lang="ru-RU" dirty="0"/>
              <a:t>ракет «Союз» ударные ускорения могут достигать 1000 </a:t>
            </a:r>
            <a:r>
              <a:rPr lang="en-US" dirty="0" smtClean="0"/>
              <a:t>g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Максимальное перемещение – 110 </a:t>
            </a:r>
            <a:r>
              <a:rPr lang="ru-RU" dirty="0" err="1" smtClean="0"/>
              <a:t>нм</a:t>
            </a:r>
            <a:r>
              <a:rPr lang="ru-RU" dirty="0" smtClean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Максимальное напряжение - </a:t>
            </a:r>
            <a:r>
              <a:rPr lang="ru-RU" dirty="0"/>
              <a:t>1,6 кПа</a:t>
            </a:r>
            <a:endParaRPr lang="ru-RU" dirty="0" smtClean="0"/>
          </a:p>
        </p:txBody>
      </p:sp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974012" y="290326"/>
            <a:ext cx="4379788" cy="2846945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 rotWithShape="1">
          <a:blip r:embed="rId4"/>
          <a:srcRect l="4428" b="6379"/>
          <a:stretch/>
        </p:blipFill>
        <p:spPr bwMode="auto">
          <a:xfrm>
            <a:off x="7148938" y="3648808"/>
            <a:ext cx="4072976" cy="2550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/>
          <p:cNvPicPr/>
          <p:nvPr/>
        </p:nvPicPr>
        <p:blipFill>
          <a:blip r:embed="rId5"/>
          <a:stretch>
            <a:fillRect/>
          </a:stretch>
        </p:blipFill>
        <p:spPr>
          <a:xfrm>
            <a:off x="706314" y="4318871"/>
            <a:ext cx="5413375" cy="213550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20</a:t>
            </a:fld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7136545" y="3036720"/>
            <a:ext cx="42172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dirty="0" smtClean="0"/>
              <a:t>Эпюр перемещений при ударе по оси Х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7136544" y="6102434"/>
            <a:ext cx="42172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dirty="0" smtClean="0"/>
              <a:t>Эпюр перемещений при ударе по оси </a:t>
            </a:r>
            <a:r>
              <a:rPr lang="en-US" dirty="0" smtClean="0"/>
              <a:t>Z</a:t>
            </a:r>
            <a:endParaRPr lang="ru-RU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304373" y="6303250"/>
            <a:ext cx="42172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dirty="0" smtClean="0"/>
              <a:t>Эпюр напряжений при ударе по оси </a:t>
            </a:r>
            <a:r>
              <a:rPr lang="en-US" dirty="0" smtClean="0"/>
              <a:t>Z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9819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314" y="158441"/>
            <a:ext cx="10515600" cy="907862"/>
          </a:xfrm>
        </p:spPr>
        <p:txBody>
          <a:bodyPr/>
          <a:lstStyle/>
          <a:p>
            <a:r>
              <a:rPr lang="ru-RU" dirty="0" smtClean="0"/>
              <a:t>Термический анализ</a:t>
            </a:r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r="5655"/>
          <a:stretch/>
        </p:blipFill>
        <p:spPr bwMode="auto">
          <a:xfrm>
            <a:off x="5569171" y="1347476"/>
            <a:ext cx="6502790" cy="21425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t="12348"/>
          <a:stretch/>
        </p:blipFill>
        <p:spPr bwMode="auto">
          <a:xfrm>
            <a:off x="5583081" y="4154533"/>
            <a:ext cx="6488880" cy="18418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155575" y="1506298"/>
            <a:ext cx="5691310" cy="103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Нормальная температура для тихоходок 17-23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º</a:t>
            </a:r>
            <a:r>
              <a:rPr lang="ru-RU" dirty="0" smtClean="0"/>
              <a:t>С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Только лучистый теплообмен со средой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5575" y="2825571"/>
            <a:ext cx="5691310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dirty="0" smtClean="0"/>
              <a:t>Эксперименты: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AutoNum type="arabicParenR"/>
            </a:pPr>
            <a:r>
              <a:rPr lang="ru-RU" dirty="0" smtClean="0"/>
              <a:t>Нагревание нижней подложки энергией 5 Вт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AutoNum type="arabicParenR"/>
            </a:pPr>
            <a:r>
              <a:rPr lang="ru-RU" dirty="0" smtClean="0"/>
              <a:t>Нагревание непосредственно воздуха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55575" y="4557655"/>
            <a:ext cx="5691310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dirty="0" smtClean="0"/>
              <a:t>Результат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AutoNum type="arabicParenR"/>
            </a:pPr>
            <a:r>
              <a:rPr lang="ru-RU" dirty="0" smtClean="0"/>
              <a:t>Перегрев нижней подложки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AutoNum type="arabicParenR"/>
            </a:pPr>
            <a:r>
              <a:rPr lang="ru-RU" dirty="0" smtClean="0"/>
              <a:t>Допустимое нагревание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21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633426" y="3464207"/>
            <a:ext cx="438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Эпюр температуры первого эксперименты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660036" y="6019594"/>
            <a:ext cx="436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Эпюр температуры второго эксперименты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8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314" y="158441"/>
            <a:ext cx="10515600" cy="907862"/>
          </a:xfrm>
        </p:spPr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98351" y="1535615"/>
            <a:ext cx="811224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ea typeface="Times New Roman" panose="02020603050405020304" pitchFamily="18" charset="0"/>
              </a:rPr>
              <a:t>Была определена техническая возможность проведения эксперимента на борту </a:t>
            </a:r>
            <a:r>
              <a:rPr lang="en-US" sz="2000" dirty="0" smtClean="0">
                <a:ea typeface="Times New Roman" panose="02020603050405020304" pitchFamily="18" charset="0"/>
              </a:rPr>
              <a:t>CubeSat</a:t>
            </a:r>
            <a:endParaRPr lang="ru-RU" sz="2000" dirty="0" smtClean="0"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ea typeface="Times New Roman" panose="02020603050405020304" pitchFamily="18" charset="0"/>
              </a:rPr>
              <a:t>Была разработана модель полезной нагрузки для осуществления эксперимента над тихоходками на борту </a:t>
            </a:r>
            <a:r>
              <a:rPr lang="en-US" sz="2000" dirty="0" smtClean="0">
                <a:ea typeface="Times New Roman" panose="02020603050405020304" pitchFamily="18" charset="0"/>
              </a:rPr>
              <a:t>CubeSat</a:t>
            </a:r>
            <a:r>
              <a:rPr lang="ru-RU" sz="2000" dirty="0" smtClean="0">
                <a:ea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 smtClean="0"/>
              <a:t>Подобрано необходимое оборудование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 smtClean="0"/>
              <a:t>Проведены симулированные испытания и проанализированы их результаты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FF0000"/>
                </a:solidFill>
              </a:rPr>
              <a:t>Совместить с задачами</a:t>
            </a:r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398"/>
          </a:xfrm>
        </p:spPr>
        <p:txBody>
          <a:bodyPr/>
          <a:lstStyle/>
          <a:p>
            <a:r>
              <a:rPr lang="ru-RU" dirty="0" smtClean="0"/>
              <a:t>Задачи работы: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ru-RU" dirty="0"/>
              <a:t>Определить научные и </a:t>
            </a:r>
            <a:r>
              <a:rPr lang="ru-RU" dirty="0" smtClean="0"/>
              <a:t>технические возможности для предполагаемого устройства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Разработать модель </a:t>
            </a:r>
            <a:r>
              <a:rPr lang="ru-RU" dirty="0"/>
              <a:t>исследовательского модуля для осуществления автоматических экспериментов над </a:t>
            </a:r>
            <a:r>
              <a:rPr lang="ru-RU" dirty="0" smtClean="0"/>
              <a:t>тихоходками в космосе в качестве полезной нагрузки спутника </a:t>
            </a:r>
            <a:r>
              <a:rPr lang="en-US" dirty="0" smtClean="0"/>
              <a:t>CubeSat</a:t>
            </a:r>
            <a:r>
              <a:rPr lang="ru-RU" dirty="0" smtClean="0"/>
              <a:t>;</a:t>
            </a:r>
          </a:p>
          <a:p>
            <a:pPr algn="just"/>
            <a:r>
              <a:rPr lang="ru-RU" dirty="0" smtClean="0"/>
              <a:t>Подобрать необходимые покупные компоненты</a:t>
            </a:r>
            <a:endParaRPr lang="ru-RU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3</a:t>
            </a:fld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01207" y="544513"/>
            <a:ext cx="10515600" cy="1094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/>
              <a:t>Анализ сущ. решений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3522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3918"/>
            <a:ext cx="10515600" cy="900967"/>
          </a:xfrm>
        </p:spPr>
        <p:txBody>
          <a:bodyPr>
            <a:normAutofit/>
          </a:bodyPr>
          <a:lstStyle/>
          <a:p>
            <a:r>
              <a:rPr lang="ru-RU" dirty="0" smtClean="0"/>
              <a:t>Схожие </a:t>
            </a:r>
            <a:r>
              <a:rPr lang="ru-RU" dirty="0" smtClean="0"/>
              <a:t>эксперименты</a:t>
            </a:r>
            <a:r>
              <a:rPr lang="en-US" dirty="0"/>
              <a:t> </a:t>
            </a:r>
            <a:r>
              <a:rPr lang="ru-RU" dirty="0" smtClean="0"/>
              <a:t>над тихоходками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945423"/>
            <a:ext cx="10515600" cy="1805871"/>
          </a:xfrm>
        </p:spPr>
        <p:txBody>
          <a:bodyPr/>
          <a:lstStyle/>
          <a:p>
            <a:r>
              <a:rPr lang="en-US" dirty="0"/>
              <a:t>Tardigrade Resistance to Space Effects (TARSE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dirty="0" err="1"/>
              <a:t>Tardigrada</a:t>
            </a:r>
            <a:r>
              <a:rPr lang="en-US" dirty="0"/>
              <a:t> In Space </a:t>
            </a:r>
            <a:r>
              <a:rPr lang="en-US" dirty="0" smtClean="0"/>
              <a:t>(</a:t>
            </a:r>
            <a:r>
              <a:rPr lang="en-US" dirty="0"/>
              <a:t>TARDIS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dirty="0" smtClean="0"/>
              <a:t> Rotifers</a:t>
            </a:r>
            <a:r>
              <a:rPr lang="en-US" dirty="0"/>
              <a:t>, Tardigrades and </a:t>
            </a:r>
            <a:r>
              <a:rPr lang="en-US" dirty="0" smtClean="0"/>
              <a:t>Radiation</a:t>
            </a:r>
            <a:r>
              <a:rPr lang="ru-RU" dirty="0" smtClean="0"/>
              <a:t> (</a:t>
            </a:r>
            <a:r>
              <a:rPr lang="en-US" dirty="0" err="1"/>
              <a:t>RoTaRad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943101"/>
            <a:ext cx="10515600" cy="900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/>
              <a:t>С 2007 года на борту «ФОТОН-М3</a:t>
            </a:r>
            <a:r>
              <a:rPr lang="ru-RU" sz="3200" dirty="0" smtClean="0"/>
              <a:t>»*</a:t>
            </a:r>
            <a:endParaRPr lang="ru-RU" sz="32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z="1400" smtClean="0"/>
              <a:t>4</a:t>
            </a:fld>
            <a:endParaRPr lang="ru-RU" dirty="0"/>
          </a:p>
        </p:txBody>
      </p:sp>
      <p:sp>
        <p:nvSpPr>
          <p:cNvPr id="7" name="Нижний колонтитул 4"/>
          <p:cNvSpPr txBox="1">
            <a:spLocks/>
          </p:cNvSpPr>
          <p:nvPr/>
        </p:nvSpPr>
        <p:spPr>
          <a:xfrm>
            <a:off x="395655" y="6356350"/>
            <a:ext cx="82149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*</a:t>
            </a:r>
            <a:r>
              <a:rPr lang="en-US" dirty="0" err="1"/>
              <a:t>Weronika</a:t>
            </a:r>
            <a:r>
              <a:rPr lang="en-US" dirty="0"/>
              <a:t>, E., &amp; </a:t>
            </a:r>
            <a:r>
              <a:rPr lang="en-US" dirty="0" err="1"/>
              <a:t>Łukasz</a:t>
            </a:r>
            <a:r>
              <a:rPr lang="en-US" dirty="0"/>
              <a:t>, K. (2016). </a:t>
            </a:r>
            <a:r>
              <a:rPr lang="en-US" i="1" dirty="0"/>
              <a:t>Tardigrades in Space Research - Past and Future. Origins of Life and Evolution of Biospheres, 47(4), 545–553.</a:t>
            </a:r>
            <a:r>
              <a:rPr lang="en-US" dirty="0"/>
              <a:t> doi:10.1007/s11084-016-9522-1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580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3918"/>
            <a:ext cx="10515600" cy="900967"/>
          </a:xfrm>
        </p:spPr>
        <p:txBody>
          <a:bodyPr/>
          <a:lstStyle/>
          <a:p>
            <a:r>
              <a:rPr lang="ru-RU" dirty="0" smtClean="0"/>
              <a:t>Эксперименты на борту </a:t>
            </a:r>
            <a:r>
              <a:rPr lang="en-US" dirty="0" err="1" smtClean="0"/>
              <a:t>Cubesat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549909"/>
            <a:ext cx="10515600" cy="900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/>
              <a:t>Эксперименты</a:t>
            </a:r>
            <a:r>
              <a:rPr lang="en-US" sz="3200" dirty="0" smtClean="0"/>
              <a:t> </a:t>
            </a:r>
            <a:r>
              <a:rPr lang="en-US" sz="3200" dirty="0" smtClean="0"/>
              <a:t>NASA</a:t>
            </a:r>
            <a:r>
              <a:rPr lang="ru-RU" sz="3200" dirty="0" smtClean="0"/>
              <a:t> </a:t>
            </a:r>
            <a:endParaRPr lang="ru-RU" sz="32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14181"/>
              </p:ext>
            </p:extLst>
          </p:nvPr>
        </p:nvGraphicFramePr>
        <p:xfrm>
          <a:off x="1069975" y="2615141"/>
          <a:ext cx="8128000" cy="199305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578574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714665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719576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5084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60988"/>
                  </a:ext>
                </a:extLst>
              </a:tr>
              <a:tr h="433494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GeneSat</a:t>
                      </a:r>
                      <a:r>
                        <a:rPr lang="en-US" sz="2000" dirty="0" smtClean="0"/>
                        <a:t> – 1 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2006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Бактерии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924089"/>
                  </a:ext>
                </a:extLst>
              </a:tr>
              <a:tr h="317289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PharmaSat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2009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Дрожи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48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O/OREOS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2010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Микроорганизмы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26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SporeSat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2014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Растения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363485"/>
                  </a:ext>
                </a:extLst>
              </a:tr>
            </a:tbl>
          </a:graphicData>
        </a:graphic>
      </p:graphicFrame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7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3918"/>
            <a:ext cx="10515600" cy="900967"/>
          </a:xfrm>
        </p:spPr>
        <p:txBody>
          <a:bodyPr/>
          <a:lstStyle/>
          <a:p>
            <a:r>
              <a:rPr lang="ru-RU" dirty="0" smtClean="0"/>
              <a:t>Эксперименты на борту </a:t>
            </a:r>
            <a:r>
              <a:rPr lang="en-US" dirty="0" err="1" smtClean="0"/>
              <a:t>Cubesat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t="3674"/>
          <a:stretch/>
        </p:blipFill>
        <p:spPr bwMode="auto">
          <a:xfrm>
            <a:off x="6717322" y="1274885"/>
            <a:ext cx="5328139" cy="1761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" b="487"/>
          <a:stretch/>
        </p:blipFill>
        <p:spPr bwMode="auto">
          <a:xfrm>
            <a:off x="8660423" y="3151310"/>
            <a:ext cx="2250413" cy="3618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Нижний колонтитул 4"/>
          <p:cNvSpPr txBox="1">
            <a:spLocks/>
          </p:cNvSpPr>
          <p:nvPr/>
        </p:nvSpPr>
        <p:spPr>
          <a:xfrm>
            <a:off x="298938" y="6405040"/>
            <a:ext cx="8361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*</a:t>
            </a:r>
            <a:r>
              <a:rPr lang="en-US" dirty="0" err="1" smtClean="0"/>
              <a:t>Driedger</a:t>
            </a:r>
            <a:r>
              <a:rPr lang="en-US" dirty="0"/>
              <a:t>, M., </a:t>
            </a:r>
            <a:r>
              <a:rPr lang="en-US" dirty="0" err="1"/>
              <a:t>Platero,V</a:t>
            </a:r>
            <a:r>
              <a:rPr lang="en-US" dirty="0"/>
              <a:t>., </a:t>
            </a:r>
            <a:r>
              <a:rPr lang="en-US" dirty="0" err="1"/>
              <a:t>Taverner</a:t>
            </a:r>
            <a:r>
              <a:rPr lang="en-US" dirty="0"/>
              <a:t>, M.. (2018). TSAT4: A Modular 3U CubeSat Characterizing Anabaena Cylindrica in Low Earth Orbit. </a:t>
            </a:r>
            <a:r>
              <a:rPr lang="ru-RU" dirty="0"/>
              <a:t>32</a:t>
            </a:r>
            <a:r>
              <a:rPr lang="en-US" dirty="0" err="1"/>
              <a:t>nd</a:t>
            </a:r>
            <a:r>
              <a:rPr lang="en-US" dirty="0"/>
              <a:t> Annual AIAA</a:t>
            </a:r>
            <a:r>
              <a:rPr lang="ru-RU" dirty="0"/>
              <a:t>/</a:t>
            </a:r>
            <a:r>
              <a:rPr lang="en-US" dirty="0"/>
              <a:t>USU Conference on Small Satellites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0823" y="1666293"/>
            <a:ext cx="58937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2018 году </a:t>
            </a:r>
            <a:r>
              <a:rPr lang="ru-RU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коллектив 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университета Манитоба </a:t>
            </a:r>
            <a:r>
              <a:rPr lang="ru-RU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описал</a:t>
            </a:r>
            <a:r>
              <a:rPr lang="en-US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конструкцию полезной нагрузки для эксперимента над сине-зеленой водорослью </a:t>
            </a:r>
            <a:r>
              <a:rPr lang="en-US" sz="2400" dirty="0" smtClean="0">
                <a:latin typeface="+mj-lt"/>
                <a:ea typeface="Calibri" panose="020F0502020204030204" pitchFamily="34" charset="0"/>
              </a:rPr>
              <a:t>Anabaena cylindrica</a:t>
            </a:r>
            <a:r>
              <a:rPr lang="ru-RU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 борту наноспутника </a:t>
            </a:r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SAT</a:t>
            </a:r>
            <a:r>
              <a:rPr lang="ru-RU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2400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30823" y="3858890"/>
            <a:ext cx="76932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  <a:ea typeface="Calibri" panose="020F0502020204030204" pitchFamily="34" charset="0"/>
              </a:rPr>
              <a:t>По методике эксперимента предполагалось облучать ячейки с водорослью инфракрасным излучением с помощью светодиодов, и фиксировать степень поглощения излучения с помощью фотодиода.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9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398"/>
          </a:xfrm>
        </p:spPr>
        <p:txBody>
          <a:bodyPr/>
          <a:lstStyle/>
          <a:p>
            <a:r>
              <a:rPr lang="ru-RU" dirty="0" smtClean="0"/>
              <a:t>Методика эксперимента: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446" y="1751908"/>
            <a:ext cx="7023659" cy="4077391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200" dirty="0" smtClean="0"/>
              <a:t>Создание благоприятной среды с использованием воздушной смеси, питательной жидкости и комфортной температуры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200" dirty="0" smtClean="0"/>
              <a:t>Создание неблагоприятной </a:t>
            </a:r>
            <a:r>
              <a:rPr lang="ru-RU" sz="2200" dirty="0" smtClean="0"/>
              <a:t>среды</a:t>
            </a:r>
            <a:r>
              <a:rPr lang="en-US" sz="2200" dirty="0" smtClean="0"/>
              <a:t> </a:t>
            </a:r>
            <a:r>
              <a:rPr lang="ru-RU" sz="2200" dirty="0" smtClean="0"/>
              <a:t>путем разгерметизации камеры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200" dirty="0" smtClean="0"/>
              <a:t>Фиксация дозы облучения солнечной радиацией</a:t>
            </a:r>
            <a:endParaRPr lang="ru-RU" sz="22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7660" t="3038" r="17208" b="65155"/>
          <a:stretch/>
        </p:blipFill>
        <p:spPr>
          <a:xfrm>
            <a:off x="7715248" y="365126"/>
            <a:ext cx="4233204" cy="26701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7380" t="50381" r="18240" b="18394"/>
          <a:stretch/>
        </p:blipFill>
        <p:spPr>
          <a:xfrm>
            <a:off x="7428105" y="3327684"/>
            <a:ext cx="4520347" cy="283181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5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398"/>
          </a:xfrm>
        </p:spPr>
        <p:txBody>
          <a:bodyPr/>
          <a:lstStyle/>
          <a:p>
            <a:r>
              <a:rPr lang="ru-RU" dirty="0" smtClean="0"/>
              <a:t>Методика эксперимента: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2012" y="1459524"/>
            <a:ext cx="6665259" cy="4833700"/>
          </a:xfrm>
        </p:spPr>
        <p:txBody>
          <a:bodyPr>
            <a:normAutofit fontScale="85000" lnSpcReduction="10000"/>
          </a:bodyPr>
          <a:lstStyle/>
          <a:p>
            <a:pPr marL="514350" indent="-5143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/>
              <a:t>Отслеживание активности тихоходок на различных этапах эксперимента с помощью фотокамеры и алгоритма </a:t>
            </a:r>
            <a:r>
              <a:rPr lang="en-US" sz="2400" dirty="0"/>
              <a:t>MPEG </a:t>
            </a:r>
            <a:r>
              <a:rPr lang="en-US" sz="2400" dirty="0" smtClean="0"/>
              <a:t>(Moving Picture Experts Group)</a:t>
            </a:r>
            <a:endParaRPr lang="ru-RU" sz="2400" dirty="0" smtClean="0"/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/>
              <a:t>Отслеживание мертвых тихоходок с </a:t>
            </a:r>
            <a:r>
              <a:rPr lang="ru-RU" sz="2400" dirty="0"/>
              <a:t>помощью флуоресцентного </a:t>
            </a:r>
            <a:r>
              <a:rPr lang="ru-RU" sz="2400" dirty="0" smtClean="0"/>
              <a:t>красителя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/>
              <a:t>Сжатие изображений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/>
              <a:t>Передача </a:t>
            </a:r>
            <a:r>
              <a:rPr lang="ru-RU" sz="2400" dirty="0" smtClean="0"/>
              <a:t>изображений и соответствующей телеметрии (температуры и давления) на Землю для последующего анализа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ru-RU" sz="2400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80" y="1512893"/>
            <a:ext cx="4542161" cy="3121883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8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231368" y="4688145"/>
            <a:ext cx="2993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/>
              <a:t>  Работа алгоритма</a:t>
            </a:r>
          </a:p>
          <a:p>
            <a:pPr algn="ctr"/>
            <a:r>
              <a:rPr lang="en-US" dirty="0" smtClean="0"/>
              <a:t>Moving </a:t>
            </a:r>
            <a:r>
              <a:rPr lang="en-US" dirty="0"/>
              <a:t>Picture Experts Group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627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398"/>
          </a:xfrm>
        </p:spPr>
        <p:txBody>
          <a:bodyPr/>
          <a:lstStyle/>
          <a:p>
            <a:r>
              <a:rPr lang="ru-RU" dirty="0" smtClean="0"/>
              <a:t>Требования эксперимента: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71248"/>
            <a:ext cx="10881946" cy="391930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Модуль ограничен объемом 1</a:t>
            </a:r>
            <a:r>
              <a:rPr lang="en-US" dirty="0" smtClean="0"/>
              <a:t>U </a:t>
            </a:r>
            <a:r>
              <a:rPr lang="ru-RU" dirty="0" smtClean="0"/>
              <a:t>(10 х 10 х 10 см)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Система с управляемыми параметрами температуры и давления среды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5-7 циклов стравливания и наполнения камеры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Не токсичная среда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Высокая точность получаемых данных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0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4912</TotalTime>
  <Words>841</Words>
  <Application>Microsoft Office PowerPoint</Application>
  <PresentationFormat>Широкоэкранный</PresentationFormat>
  <Paragraphs>217</Paragraphs>
  <Slides>22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Тема Office</vt:lpstr>
      <vt:lpstr>Доклад</vt:lpstr>
      <vt:lpstr>Цель работы: </vt:lpstr>
      <vt:lpstr>Задачи работы:</vt:lpstr>
      <vt:lpstr>Схожие эксперименты над тихоходками</vt:lpstr>
      <vt:lpstr>Эксперименты на борту Cubesat</vt:lpstr>
      <vt:lpstr>Эксперименты на борту Cubesat</vt:lpstr>
      <vt:lpstr>Методика эксперимента:</vt:lpstr>
      <vt:lpstr>Методика эксперимента:</vt:lpstr>
      <vt:lpstr>Требования эксперимента:</vt:lpstr>
      <vt:lpstr>Презентация PowerPoint</vt:lpstr>
      <vt:lpstr>Контейнер</vt:lpstr>
      <vt:lpstr>Контейнер</vt:lpstr>
      <vt:lpstr>Эксперименты</vt:lpstr>
      <vt:lpstr>Камера</vt:lpstr>
      <vt:lpstr>Клапаны</vt:lpstr>
      <vt:lpstr>Модуль целиком</vt:lpstr>
      <vt:lpstr>Модуль в составе спутника</vt:lpstr>
      <vt:lpstr>Симуляции испытаний</vt:lpstr>
      <vt:lpstr>Частотный анализ</vt:lpstr>
      <vt:lpstr>Ударное воздействие</vt:lpstr>
      <vt:lpstr>Термический анализ</vt:lpstr>
      <vt:lpstr>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Сыроежкин</dc:creator>
  <cp:lastModifiedBy>Иван Сыроежкин</cp:lastModifiedBy>
  <cp:revision>111</cp:revision>
  <dcterms:created xsi:type="dcterms:W3CDTF">2020-01-24T14:00:15Z</dcterms:created>
  <dcterms:modified xsi:type="dcterms:W3CDTF">2021-06-17T10:54:00Z</dcterms:modified>
</cp:coreProperties>
</file>